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s/slide7.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9"/>
  </p:notesMasterIdLst>
  <p:sldIdLst>
    <p:sldId id="266" r:id="rId2"/>
    <p:sldId id="284" r:id="rId3"/>
    <p:sldId id="285" r:id="rId4"/>
    <p:sldId id="286" r:id="rId5"/>
    <p:sldId id="287" r:id="rId6"/>
    <p:sldId id="288"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05" autoAdjust="0"/>
  </p:normalViewPr>
  <p:slideViewPr>
    <p:cSldViewPr>
      <p:cViewPr varScale="1">
        <p:scale>
          <a:sx n="66" d="100"/>
          <a:sy n="66" d="100"/>
        </p:scale>
        <p:origin x="-792" y="-108"/>
      </p:cViewPr>
      <p:guideLst>
        <p:guide orient="horz" pos="2208"/>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8/7/2019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xmlns=""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xmlns=""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xmlns=""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xmlns=""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xmlns=""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xmlns=""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xmlns=""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xmlns=""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xmlns=""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xmlns=""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xmlns=""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oreilly.com/ideas/questioning-the-lambda-architecture"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www.talend.com/blog/2017/08/28/lambda-kappa-real-time-big-data-architectures/"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towardsdatascience.com/a-brief-introduction-to-two-data-processing-architectures-lambda-and-kappa-for-big-data-"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Kappa Architecture</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xmlns=""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Bad thing about Lambda Architecture</a:t>
            </a:r>
            <a:endParaRPr lang="en-IN" dirty="0"/>
          </a:p>
        </p:txBody>
      </p:sp>
      <p:sp>
        <p:nvSpPr>
          <p:cNvPr id="3" name="Text Placeholder 2"/>
          <p:cNvSpPr>
            <a:spLocks noGrp="1"/>
          </p:cNvSpPr>
          <p:nvPr>
            <p:ph type="body" sz="quarter" idx="13"/>
          </p:nvPr>
        </p:nvSpPr>
        <p:spPr/>
        <p:txBody>
          <a:bodyPr/>
          <a:lstStyle/>
          <a:p>
            <a:r>
              <a:rPr lang="en-IN" dirty="0" smtClean="0"/>
              <a:t>The problem with the Lambda Architecture is that maintaining code that needs to produce the same result in two complex distributed systems is exactly as painful as it seems like it would be</a:t>
            </a:r>
            <a:r>
              <a:rPr lang="en-IN" dirty="0" smtClean="0"/>
              <a:t>.</a:t>
            </a:r>
          </a:p>
          <a:p>
            <a:endParaRPr lang="en-US" dirty="0" smtClean="0"/>
          </a:p>
          <a:p>
            <a:r>
              <a:rPr lang="en-IN" dirty="0" smtClean="0"/>
              <a:t>Programming in distributed frameworks like Storm and </a:t>
            </a:r>
            <a:r>
              <a:rPr lang="en-IN" dirty="0" err="1" smtClean="0"/>
              <a:t>Hadoop</a:t>
            </a:r>
            <a:r>
              <a:rPr lang="en-IN" dirty="0" smtClean="0"/>
              <a:t> is complex. Inevitably, code ends up being specifically engineered toward the framework it runs on. The resulting operational complexity of systems implementing the Lambda Architecture is the one thing that seems to be universally agreed on by everyone doing it.</a:t>
            </a: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4572000"/>
            <a:ext cx="10134600" cy="369332"/>
          </a:xfrm>
          <a:prstGeom prst="rect">
            <a:avLst/>
          </a:prstGeom>
          <a:noFill/>
        </p:spPr>
        <p:txBody>
          <a:bodyPr wrap="square" rtlCol="0">
            <a:spAutoFit/>
          </a:bodyPr>
          <a:lstStyle/>
          <a:p>
            <a:r>
              <a:rPr lang="en-US" dirty="0" smtClean="0"/>
              <a:t>Interesting read : </a:t>
            </a:r>
            <a:r>
              <a:rPr lang="en-IN" dirty="0" smtClean="0">
                <a:hlinkClick r:id="rId2"/>
              </a:rPr>
              <a:t>https://www.oreilly.com/ideas/questioning-the-lambda-architecture</a:t>
            </a:r>
            <a:endParaRPr lang="en-IN" dirty="0"/>
          </a:p>
        </p:txBody>
      </p:sp>
    </p:spTree>
    <p:extLst>
      <p:ext uri="{BB962C8B-B14F-4D97-AF65-F5344CB8AC3E}">
        <p14:creationId xmlns:p14="http://schemas.microsoft.com/office/powerpoint/2010/main" xmlns=""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Kappa Architecture </a:t>
            </a:r>
            <a:endParaRPr lang="en-IN" dirty="0"/>
          </a:p>
        </p:txBody>
      </p:sp>
      <p:sp>
        <p:nvSpPr>
          <p:cNvPr id="3" name="Text Placeholder 2"/>
          <p:cNvSpPr>
            <a:spLocks noGrp="1"/>
          </p:cNvSpPr>
          <p:nvPr>
            <p:ph type="body" sz="quarter" idx="13"/>
          </p:nvPr>
        </p:nvSpPr>
        <p:spPr/>
        <p:txBody>
          <a:bodyPr/>
          <a:lstStyle/>
          <a:p>
            <a:r>
              <a:rPr lang="en-IN" dirty="0" smtClean="0"/>
              <a:t>First described by Jay Kreps at </a:t>
            </a:r>
            <a:r>
              <a:rPr lang="en-IN" dirty="0" err="1" smtClean="0"/>
              <a:t>Linkedin</a:t>
            </a:r>
            <a:r>
              <a:rPr lang="en-IN" dirty="0" smtClean="0"/>
              <a:t>. </a:t>
            </a:r>
          </a:p>
          <a:p>
            <a:r>
              <a:rPr lang="en-IN" dirty="0" smtClean="0"/>
              <a:t>It focuses on only processing data as a stream. </a:t>
            </a:r>
          </a:p>
          <a:p>
            <a:r>
              <a:rPr lang="en-IN" dirty="0" smtClean="0"/>
              <a:t>It is not a replacement for the Lambda Architecture, except for where your use case fits. </a:t>
            </a:r>
          </a:p>
          <a:p>
            <a:r>
              <a:rPr lang="en-IN" dirty="0" smtClean="0"/>
              <a:t>For this architecture, incoming data is streamed through a real-time layer and the results of which are placed in the serving layer for queries.</a:t>
            </a:r>
            <a:endParaRPr lang="en-IN" dirty="0"/>
          </a:p>
        </p:txBody>
      </p:sp>
      <p:sp>
        <p:nvSpPr>
          <p:cNvPr id="4" name="Text Placeholder 3"/>
          <p:cNvSpPr>
            <a:spLocks noGrp="1"/>
          </p:cNvSpPr>
          <p:nvPr>
            <p:ph type="body" sz="quarter" idx="14"/>
          </p:nvPr>
        </p:nvSpPr>
        <p:spPr/>
        <p:txBody>
          <a:bodyPr/>
          <a:lstStyle/>
          <a:p>
            <a:r>
              <a:rPr lang="en-US" dirty="0" smtClean="0"/>
              <a:t>Defined </a:t>
            </a:r>
            <a:endParaRPr lang="en-IN" dirty="0"/>
          </a:p>
        </p:txBody>
      </p:sp>
    </p:spTree>
    <p:extLst>
      <p:ext uri="{BB962C8B-B14F-4D97-AF65-F5344CB8AC3E}">
        <p14:creationId xmlns:p14="http://schemas.microsoft.com/office/powerpoint/2010/main" xmlns=""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Kappa Architecture </a:t>
            </a:r>
            <a:r>
              <a:rPr lang="en-US" dirty="0" smtClean="0"/>
              <a:t>(2)</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endParaRPr lang="en-IN" dirty="0"/>
          </a:p>
        </p:txBody>
      </p:sp>
      <p:sp>
        <p:nvSpPr>
          <p:cNvPr id="4" name="Text Placeholder 3"/>
          <p:cNvSpPr>
            <a:spLocks noGrp="1"/>
          </p:cNvSpPr>
          <p:nvPr>
            <p:ph type="body" sz="quarter" idx="14"/>
          </p:nvPr>
        </p:nvSpPr>
        <p:spPr/>
        <p:txBody>
          <a:bodyPr/>
          <a:lstStyle/>
          <a:p>
            <a:r>
              <a:rPr lang="en-US" dirty="0" smtClean="0"/>
              <a:t>Block Diagram</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381000" y="1524000"/>
            <a:ext cx="11506200" cy="4143375"/>
          </a:xfrm>
          <a:prstGeom prst="rect">
            <a:avLst/>
          </a:prstGeom>
          <a:noFill/>
          <a:ln w="9525">
            <a:noFill/>
            <a:miter lim="800000"/>
            <a:headEnd/>
            <a:tailEnd/>
          </a:ln>
        </p:spPr>
      </p:pic>
    </p:spTree>
    <p:extLst>
      <p:ext uri="{BB962C8B-B14F-4D97-AF65-F5344CB8AC3E}">
        <p14:creationId xmlns:p14="http://schemas.microsoft.com/office/powerpoint/2010/main" xmlns="" val="18474810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Kappa Architecture </a:t>
            </a:r>
            <a:r>
              <a:rPr lang="en-US" dirty="0" smtClean="0"/>
              <a:t>(3)</a:t>
            </a:r>
            <a:endParaRPr lang="en-IN" dirty="0"/>
          </a:p>
        </p:txBody>
      </p:sp>
      <p:sp>
        <p:nvSpPr>
          <p:cNvPr id="3" name="Text Placeholder 2"/>
          <p:cNvSpPr>
            <a:spLocks noGrp="1"/>
          </p:cNvSpPr>
          <p:nvPr>
            <p:ph type="body" sz="quarter" idx="13"/>
          </p:nvPr>
        </p:nvSpPr>
        <p:spPr>
          <a:xfrm>
            <a:off x="857739" y="1600201"/>
            <a:ext cx="10160000" cy="3733799"/>
          </a:xfrm>
        </p:spPr>
        <p:txBody>
          <a:bodyPr>
            <a:normAutofit/>
          </a:bodyPr>
          <a:lstStyle/>
          <a:p>
            <a:r>
              <a:rPr lang="en-IN" dirty="0" smtClean="0"/>
              <a:t>The idea is to handle both real-time data processing and continuous reprocessing in a single stream processing engine. </a:t>
            </a:r>
          </a:p>
          <a:p>
            <a:r>
              <a:rPr lang="en-IN" dirty="0" smtClean="0"/>
              <a:t>This requires that the incoming data stream can be replayed (very quickly), either in its entirety or from a specific position. </a:t>
            </a:r>
          </a:p>
          <a:p>
            <a:r>
              <a:rPr lang="en-IN" dirty="0" smtClean="0"/>
              <a:t>If there are any code changes, then a second stream process would replay all previous data through the latest </a:t>
            </a:r>
            <a:r>
              <a:rPr lang="en-IN" dirty="0" smtClean="0"/>
              <a:t>real-time </a:t>
            </a:r>
            <a:r>
              <a:rPr lang="en-IN" dirty="0" smtClean="0"/>
              <a:t>engine and replace the data stored in the serving layer</a:t>
            </a:r>
            <a:r>
              <a:rPr lang="en-IN" dirty="0" smtClean="0"/>
              <a:t>.</a:t>
            </a:r>
          </a:p>
          <a:p>
            <a:r>
              <a:rPr lang="en-IN" dirty="0" smtClean="0"/>
              <a:t>This architecture attempts to simplify by only keeping one code base rather than manage one for each batch and speed layers in the Lambda Architecture. </a:t>
            </a:r>
          </a:p>
          <a:p>
            <a:r>
              <a:rPr lang="en-IN" dirty="0" smtClean="0"/>
              <a:t>In addition, queries only need to look in a single serving location instead of going against batch and speed views.</a:t>
            </a: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990600" y="5257800"/>
            <a:ext cx="10668000" cy="369332"/>
          </a:xfrm>
          <a:prstGeom prst="rect">
            <a:avLst/>
          </a:prstGeom>
          <a:noFill/>
        </p:spPr>
        <p:txBody>
          <a:bodyPr wrap="square" rtlCol="0">
            <a:spAutoFit/>
          </a:bodyPr>
          <a:lstStyle/>
          <a:p>
            <a:r>
              <a:rPr lang="en-US" dirty="0" smtClean="0"/>
              <a:t>Interesting read : </a:t>
            </a:r>
            <a:r>
              <a:rPr lang="en-IN" dirty="0" smtClean="0">
                <a:hlinkClick r:id="rId2"/>
              </a:rPr>
              <a:t>https://www.talend.com/blog/2017/08/28/lambda-kappa-real-time-big-data-architectures/</a:t>
            </a:r>
            <a:endParaRPr lang="en-IN" dirty="0"/>
          </a:p>
        </p:txBody>
      </p:sp>
    </p:spTree>
    <p:extLst>
      <p:ext uri="{BB962C8B-B14F-4D97-AF65-F5344CB8AC3E}">
        <p14:creationId xmlns:p14="http://schemas.microsoft.com/office/powerpoint/2010/main" xmlns="" val="18474810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
            </a:r>
            <a:br>
              <a:rPr lang="en-IN" dirty="0" smtClean="0"/>
            </a:br>
            <a:r>
              <a:rPr lang="en-IN" dirty="0" smtClean="0"/>
              <a:t>Pros </a:t>
            </a:r>
            <a:r>
              <a:rPr lang="en-IN" dirty="0" smtClean="0"/>
              <a:t>and Cons of Kappa architecture</a:t>
            </a:r>
            <a:br>
              <a:rPr lang="en-IN" dirty="0" smtClean="0"/>
            </a:br>
            <a:endParaRPr lang="en-IN" dirty="0"/>
          </a:p>
        </p:txBody>
      </p:sp>
      <p:sp>
        <p:nvSpPr>
          <p:cNvPr id="3" name="Text Placeholder 2"/>
          <p:cNvSpPr>
            <a:spLocks noGrp="1"/>
          </p:cNvSpPr>
          <p:nvPr>
            <p:ph type="body" sz="quarter" idx="13"/>
          </p:nvPr>
        </p:nvSpPr>
        <p:spPr>
          <a:xfrm>
            <a:off x="857739" y="1600201"/>
            <a:ext cx="10160000" cy="4343399"/>
          </a:xfrm>
        </p:spPr>
        <p:txBody>
          <a:bodyPr/>
          <a:lstStyle/>
          <a:p>
            <a:r>
              <a:rPr lang="en-IN" dirty="0" smtClean="0"/>
              <a:t>Pros</a:t>
            </a:r>
          </a:p>
          <a:p>
            <a:pPr lvl="1"/>
            <a:r>
              <a:rPr lang="en-IN" sz="1800" dirty="0" smtClean="0"/>
              <a:t>Kappa architecture can be used to develop data systems that are online learners and therefore don’t need the batch layer.</a:t>
            </a:r>
          </a:p>
          <a:p>
            <a:pPr lvl="1"/>
            <a:r>
              <a:rPr lang="en-IN" sz="1800" dirty="0" smtClean="0"/>
              <a:t>Re-processing is required only when the code changes.</a:t>
            </a:r>
          </a:p>
          <a:p>
            <a:pPr lvl="1"/>
            <a:r>
              <a:rPr lang="en-IN" sz="1800" dirty="0" smtClean="0"/>
              <a:t>It can be deployed with fixed memory.</a:t>
            </a:r>
          </a:p>
          <a:p>
            <a:pPr lvl="1"/>
            <a:r>
              <a:rPr lang="en-IN" sz="1800" dirty="0" smtClean="0"/>
              <a:t>It can be used for horizontally scalable systems.</a:t>
            </a:r>
          </a:p>
          <a:p>
            <a:pPr lvl="1"/>
            <a:r>
              <a:rPr lang="en-IN" sz="1800" dirty="0" smtClean="0"/>
              <a:t>Fewer resources are required as the machine learning is being done on the real time basis</a:t>
            </a:r>
            <a:r>
              <a:rPr lang="en-IN" dirty="0" smtClean="0"/>
              <a:t>.</a:t>
            </a:r>
          </a:p>
          <a:p>
            <a:pPr lvl="1"/>
            <a:endParaRPr lang="en-IN" dirty="0" smtClean="0"/>
          </a:p>
          <a:p>
            <a:r>
              <a:rPr lang="en-IN" dirty="0" smtClean="0"/>
              <a:t>Cons</a:t>
            </a:r>
          </a:p>
          <a:p>
            <a:pPr lvl="1"/>
            <a:r>
              <a:rPr lang="en-IN" sz="1800" dirty="0" smtClean="0"/>
              <a:t>Absence of batch layer might result in errors during data processing or while updating the database that requires having an exception manager to reprocess the data or reconciliation.</a:t>
            </a:r>
            <a:endParaRPr lang="en-IN" sz="1800"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5562600"/>
            <a:ext cx="10134600" cy="646331"/>
          </a:xfrm>
          <a:prstGeom prst="rect">
            <a:avLst/>
          </a:prstGeom>
          <a:noFill/>
        </p:spPr>
        <p:txBody>
          <a:bodyPr wrap="square" rtlCol="0">
            <a:spAutoFit/>
          </a:bodyPr>
          <a:lstStyle/>
          <a:p>
            <a:r>
              <a:rPr lang="en-US" dirty="0" smtClean="0"/>
              <a:t>Interesting read : </a:t>
            </a:r>
            <a:r>
              <a:rPr lang="en-IN" dirty="0" smtClean="0">
                <a:hlinkClick r:id="rId2"/>
              </a:rPr>
              <a:t>https://towardsdatascience.com/a-brief-introduction-to-two-data-processing-architectures-lambda-and-kappa-for-big-data-</a:t>
            </a:r>
            <a:endParaRPr lang="en-IN" dirty="0"/>
          </a:p>
        </p:txBody>
      </p:sp>
    </p:spTree>
    <p:extLst>
      <p:ext uri="{BB962C8B-B14F-4D97-AF65-F5344CB8AC3E}">
        <p14:creationId xmlns:p14="http://schemas.microsoft.com/office/powerpoint/2010/main" xmlns="" val="1847481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r>
              <a:rPr lang="en-US" dirty="0" smtClean="0"/>
              <a:t>: Streaming Data Systems Components</a:t>
            </a:r>
            <a:endParaRPr lang="en-US" dirty="0"/>
          </a:p>
        </p:txBody>
      </p:sp>
    </p:spTree>
    <p:extLst>
      <p:ext uri="{BB962C8B-B14F-4D97-AF65-F5344CB8AC3E}">
        <p14:creationId xmlns:p14="http://schemas.microsoft.com/office/powerpoint/2010/main" xmlns=""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3176</TotalTime>
  <Words>422</Words>
  <Application>Microsoft Office PowerPoint</Application>
  <PresentationFormat>Custom</PresentationFormat>
  <Paragraphs>35</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Kappa Architecture</vt:lpstr>
      <vt:lpstr>Bad thing about Lambda Architecture</vt:lpstr>
      <vt:lpstr>Kappa Architecture </vt:lpstr>
      <vt:lpstr>Kappa Architecture (2)</vt:lpstr>
      <vt:lpstr>Kappa Architecture (3)</vt:lpstr>
      <vt:lpstr> Pros and Cons of Kappa architecture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231</cp:revision>
  <dcterms:created xsi:type="dcterms:W3CDTF">2018-10-16T06:13:57Z</dcterms:created>
  <dcterms:modified xsi:type="dcterms:W3CDTF">2019-08-07T08:22:50Z</dcterms:modified>
</cp:coreProperties>
</file>

<file path=docProps/thumbnail.jpeg>
</file>